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9" r:id="rId2"/>
    <p:sldId id="257" r:id="rId3"/>
    <p:sldId id="258" r:id="rId4"/>
    <p:sldId id="259" r:id="rId5"/>
    <p:sldId id="273" r:id="rId6"/>
    <p:sldId id="271" r:id="rId7"/>
    <p:sldId id="262" r:id="rId8"/>
    <p:sldId id="272" r:id="rId9"/>
    <p:sldId id="263" r:id="rId10"/>
    <p:sldId id="274" r:id="rId11"/>
    <p:sldId id="264" r:id="rId12"/>
    <p:sldId id="260" r:id="rId13"/>
    <p:sldId id="265" r:id="rId14"/>
    <p:sldId id="266" r:id="rId15"/>
    <p:sldId id="277" r:id="rId16"/>
    <p:sldId id="279" r:id="rId17"/>
    <p:sldId id="280" r:id="rId18"/>
    <p:sldId id="281" r:id="rId19"/>
    <p:sldId id="282" r:id="rId20"/>
    <p:sldId id="283" r:id="rId21"/>
    <p:sldId id="275" r:id="rId22"/>
    <p:sldId id="26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6237" autoAdjust="0"/>
  </p:normalViewPr>
  <p:slideViewPr>
    <p:cSldViewPr snapToGrid="0">
      <p:cViewPr varScale="1">
        <p:scale>
          <a:sx n="135" d="100"/>
          <a:sy n="135" d="100"/>
        </p:scale>
        <p:origin x="-112" y="-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4" Type="http://schemas.microsoft.com/office/2011/relationships/chartColorStyle" Target="colors3.xml"/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chl_a!$C$20:$C$35</c:f>
              <c:numCache>
                <c:formatCode>General</c:formatCode>
                <c:ptCount val="16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  <c:pt idx="14">
                  <c:v>2013.0</c:v>
                </c:pt>
                <c:pt idx="15">
                  <c:v>2015.0</c:v>
                </c:pt>
              </c:numCache>
            </c:numRef>
          </c:xVal>
          <c:yVal>
            <c:numRef>
              <c:f>chl_a!$D$20:$D$35</c:f>
              <c:numCache>
                <c:formatCode>0</c:formatCode>
                <c:ptCount val="16"/>
                <c:pt idx="0">
                  <c:v>39.22125</c:v>
                </c:pt>
                <c:pt idx="1">
                  <c:v>34.89125</c:v>
                </c:pt>
                <c:pt idx="2">
                  <c:v>34.41091666666664</c:v>
                </c:pt>
                <c:pt idx="3">
                  <c:v>15.26725</c:v>
                </c:pt>
                <c:pt idx="4">
                  <c:v>17.90137500000001</c:v>
                </c:pt>
                <c:pt idx="5">
                  <c:v>18.66742857142857</c:v>
                </c:pt>
                <c:pt idx="6">
                  <c:v>18.495375</c:v>
                </c:pt>
                <c:pt idx="7">
                  <c:v>29.80999999999999</c:v>
                </c:pt>
                <c:pt idx="8">
                  <c:v>37.55125</c:v>
                </c:pt>
                <c:pt idx="9">
                  <c:v>33.98125</c:v>
                </c:pt>
                <c:pt idx="10">
                  <c:v>26.31625000000001</c:v>
                </c:pt>
                <c:pt idx="11">
                  <c:v>22.9875</c:v>
                </c:pt>
                <c:pt idx="12">
                  <c:v>21.65714285714286</c:v>
                </c:pt>
                <c:pt idx="13">
                  <c:v>25.59999999999999</c:v>
                </c:pt>
                <c:pt idx="14">
                  <c:v>46.1857142857143</c:v>
                </c:pt>
                <c:pt idx="15">
                  <c:v>39.7746172839506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6316328"/>
        <c:axId val="-2096309752"/>
      </c:scatterChart>
      <c:valAx>
        <c:axId val="-2096316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Date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6309752"/>
        <c:crosses val="autoZero"/>
        <c:crossBetween val="midCat"/>
      </c:valAx>
      <c:valAx>
        <c:axId val="-2096309752"/>
        <c:scaling>
          <c:orientation val="minMax"/>
          <c:max val="50.0"/>
          <c:min val="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Chlorophyll-a</a:t>
                </a:r>
                <a:r>
                  <a:rPr lang="en-US" sz="1600" baseline="0"/>
                  <a:t> (µg/L)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121076010266265"/>
              <c:y val="0.18448767000201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6316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8080822697802"/>
          <c:y val="0.103042381440043"/>
          <c:w val="0.914328826168917"/>
          <c:h val="0.9115806529063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19050"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</c:dPt>
          <c:cat>
            <c:numRef>
              <c:f>Secchi!$C$2:$C$18</c:f>
              <c:numCache>
                <c:formatCode>General</c:formatCode>
                <c:ptCount val="17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  <c:pt idx="14">
                  <c:v>2013.0</c:v>
                </c:pt>
                <c:pt idx="15">
                  <c:v>2014.0</c:v>
                </c:pt>
                <c:pt idx="16">
                  <c:v>2015.0</c:v>
                </c:pt>
              </c:numCache>
            </c:numRef>
          </c:cat>
          <c:val>
            <c:numRef>
              <c:f>Secchi!$D$2:$D$18</c:f>
              <c:numCache>
                <c:formatCode>General</c:formatCode>
                <c:ptCount val="17"/>
                <c:pt idx="0">
                  <c:v>1.21</c:v>
                </c:pt>
                <c:pt idx="1">
                  <c:v>1.09</c:v>
                </c:pt>
                <c:pt idx="2">
                  <c:v>0.93</c:v>
                </c:pt>
                <c:pt idx="3">
                  <c:v>1.22</c:v>
                </c:pt>
                <c:pt idx="4">
                  <c:v>1.43</c:v>
                </c:pt>
                <c:pt idx="5">
                  <c:v>1.78</c:v>
                </c:pt>
                <c:pt idx="6">
                  <c:v>1.18</c:v>
                </c:pt>
                <c:pt idx="7">
                  <c:v>1.26</c:v>
                </c:pt>
                <c:pt idx="8">
                  <c:v>0.86</c:v>
                </c:pt>
                <c:pt idx="9">
                  <c:v>1.31</c:v>
                </c:pt>
                <c:pt idx="10">
                  <c:v>1.22</c:v>
                </c:pt>
                <c:pt idx="11">
                  <c:v>1.01</c:v>
                </c:pt>
                <c:pt idx="12">
                  <c:v>1.39</c:v>
                </c:pt>
                <c:pt idx="13">
                  <c:v>1.39</c:v>
                </c:pt>
                <c:pt idx="14">
                  <c:v>0.86</c:v>
                </c:pt>
                <c:pt idx="16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axId val="-2091177848"/>
        <c:axId val="-2091174168"/>
      </c:barChart>
      <c:catAx>
        <c:axId val="-209117784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64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174168"/>
        <c:crosses val="autoZero"/>
        <c:auto val="1"/>
        <c:lblAlgn val="ctr"/>
        <c:lblOffset val="100"/>
        <c:tickMarkSkip val="1"/>
        <c:noMultiLvlLbl val="0"/>
      </c:catAx>
      <c:valAx>
        <c:axId val="-2091174168"/>
        <c:scaling>
          <c:orientation val="maxMin"/>
          <c:max val="2.5"/>
          <c:min val="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Average Summer Water Clarity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177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74017380967155"/>
          <c:y val="0.166627427977408"/>
          <c:w val="0.856509698004879"/>
          <c:h val="0.79604014371782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57150">
              <a:solidFill>
                <a:sysClr val="windowText" lastClr="0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tx1"/>
              </a:solidFill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tx1"/>
              </a:solidFill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chemeClr val="tx1"/>
              </a:solidFill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chemeClr val="tx1"/>
              </a:solidFill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cat>
            <c:numRef>
              <c:f>Secchi!$F$1:$F$18</c:f>
              <c:numCache>
                <c:formatCode>[$-409]d\-mmm\-yy;@</c:formatCode>
                <c:ptCount val="18"/>
                <c:pt idx="1">
                  <c:v>42125.0</c:v>
                </c:pt>
                <c:pt idx="2">
                  <c:v>42131.0</c:v>
                </c:pt>
                <c:pt idx="3">
                  <c:v>42138.0</c:v>
                </c:pt>
                <c:pt idx="4">
                  <c:v>42145.0</c:v>
                </c:pt>
                <c:pt idx="5">
                  <c:v>42152.0</c:v>
                </c:pt>
                <c:pt idx="6">
                  <c:v>42162.0</c:v>
                </c:pt>
                <c:pt idx="7">
                  <c:v>42171.0</c:v>
                </c:pt>
                <c:pt idx="8">
                  <c:v>42185.0</c:v>
                </c:pt>
                <c:pt idx="9">
                  <c:v>42199.0</c:v>
                </c:pt>
                <c:pt idx="10">
                  <c:v>42203.0</c:v>
                </c:pt>
                <c:pt idx="11">
                  <c:v>42228.0</c:v>
                </c:pt>
                <c:pt idx="12">
                  <c:v>42241.0</c:v>
                </c:pt>
                <c:pt idx="14">
                  <c:v>42250.0</c:v>
                </c:pt>
                <c:pt idx="15">
                  <c:v>42255.0</c:v>
                </c:pt>
                <c:pt idx="16">
                  <c:v>42269.0</c:v>
                </c:pt>
                <c:pt idx="17">
                  <c:v>42277.0</c:v>
                </c:pt>
              </c:numCache>
            </c:numRef>
          </c:cat>
          <c:val>
            <c:numRef>
              <c:f>Secchi!$G$1:$G$18</c:f>
              <c:numCache>
                <c:formatCode>General</c:formatCode>
                <c:ptCount val="18"/>
                <c:pt idx="2" formatCode="0.00">
                  <c:v>1.5</c:v>
                </c:pt>
                <c:pt idx="3">
                  <c:v>2.44</c:v>
                </c:pt>
                <c:pt idx="4" formatCode="0.00">
                  <c:v>1.9</c:v>
                </c:pt>
                <c:pt idx="5">
                  <c:v>2.13</c:v>
                </c:pt>
                <c:pt idx="6" formatCode="0.00">
                  <c:v>2.0</c:v>
                </c:pt>
                <c:pt idx="7">
                  <c:v>1.37</c:v>
                </c:pt>
                <c:pt idx="8">
                  <c:v>0.99</c:v>
                </c:pt>
                <c:pt idx="9">
                  <c:v>0.99</c:v>
                </c:pt>
                <c:pt idx="10" formatCode="0.00">
                  <c:v>1.0</c:v>
                </c:pt>
                <c:pt idx="11">
                  <c:v>0.64</c:v>
                </c:pt>
                <c:pt idx="12" formatCode="0.00">
                  <c:v>0.6</c:v>
                </c:pt>
                <c:pt idx="14">
                  <c:v>0.34</c:v>
                </c:pt>
                <c:pt idx="15" formatCode="0.00">
                  <c:v>0.01</c:v>
                </c:pt>
                <c:pt idx="16" formatCode="0.00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-2091150344"/>
        <c:axId val="-2091146616"/>
      </c:barChart>
      <c:dateAx>
        <c:axId val="-2091150344"/>
        <c:scaling>
          <c:orientation val="minMax"/>
        </c:scaling>
        <c:delete val="0"/>
        <c:axPos val="t"/>
        <c:numFmt formatCode="[$-409]d\-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264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146616"/>
        <c:crosses val="autoZero"/>
        <c:auto val="1"/>
        <c:lblOffset val="100"/>
        <c:baseTimeUnit val="days"/>
        <c:majorUnit val="15.0"/>
        <c:majorTimeUnit val="days"/>
      </c:dateAx>
      <c:valAx>
        <c:axId val="-2091146616"/>
        <c:scaling>
          <c:orientation val="maxMin"/>
          <c:max val="3.0"/>
          <c:min val="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Water Clarity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150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0.07078</cdr:x>
      <cdr:y>0.80083</cdr:y>
    </cdr:from>
    <cdr:to>
      <cdr:x>0.98494</cdr:x>
      <cdr:y>0.80083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613253" y="5036507"/>
          <a:ext cx="7920103" cy="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0.42846</cdr:x>
      <cdr:y>0.67777</cdr:y>
    </cdr:from>
    <cdr:to>
      <cdr:x>0.64758</cdr:x>
      <cdr:y>0.76636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46580" y="2924477"/>
          <a:ext cx="1302406" cy="382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/>
            <a:t>Eutrophic </a:t>
          </a:r>
        </a:p>
      </cdr:txBody>
    </cdr:sp>
  </cdr:relSizeAnchor>
  <cdr:relSizeAnchor xmlns:cdr="http://schemas.openxmlformats.org/drawingml/2006/chartDrawing">
    <cdr:from>
      <cdr:x>0.40982</cdr:x>
      <cdr:y>0.84453</cdr:y>
    </cdr:from>
    <cdr:to>
      <cdr:x>0.67979</cdr:x>
      <cdr:y>0.94132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35804" y="3643995"/>
          <a:ext cx="1604568" cy="4176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/>
            <a:t>Mesotrophic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0.08289</cdr:x>
      <cdr:y>0.68969</cdr:y>
    </cdr:from>
    <cdr:to>
      <cdr:x>0.98952</cdr:x>
      <cdr:y>0.69592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519994" y="2331662"/>
          <a:ext cx="5687440" cy="21062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0.48042</cdr:x>
      <cdr:y>0.56846</cdr:y>
    </cdr:from>
    <cdr:to>
      <cdr:x>0.69276</cdr:x>
      <cdr:y>0.67056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942063" y="2127208"/>
          <a:ext cx="1300328" cy="382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/>
            <a:t>Eutrophic</a:t>
          </a:r>
          <a:r>
            <a:rPr lang="en-US" sz="1100"/>
            <a:t> </a:t>
          </a:r>
        </a:p>
      </cdr:txBody>
    </cdr:sp>
  </cdr:relSizeAnchor>
  <cdr:relSizeAnchor xmlns:cdr="http://schemas.openxmlformats.org/drawingml/2006/chartDrawing">
    <cdr:from>
      <cdr:x>0.46084</cdr:x>
      <cdr:y>0.73651</cdr:y>
    </cdr:from>
    <cdr:to>
      <cdr:x>0.73095</cdr:x>
      <cdr:y>0.85809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22157" y="2756061"/>
          <a:ext cx="1654150" cy="4549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/>
            <a:t>Mesotrophic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13334-13EE-41C8-9E85-1E6083DD8775}" type="datetimeFigureOut">
              <a:rPr lang="en-US" smtClean="0"/>
              <a:t>6/20/16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BCB00-F12D-4FDA-A293-BB30A7CA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2009 to 2013 </a:t>
            </a:r>
            <a:r>
              <a:rPr lang="en-US" dirty="0" err="1" smtClean="0"/>
              <a:t>cslap</a:t>
            </a:r>
            <a:r>
              <a:rPr lang="en-US" dirty="0" smtClean="0"/>
              <a:t> data…………</a:t>
            </a:r>
            <a:r>
              <a:rPr lang="en-US" baseline="0" dirty="0" smtClean="0"/>
              <a:t> 2015 </a:t>
            </a:r>
            <a:r>
              <a:rPr lang="en-US" baseline="0" dirty="0" err="1" smtClean="0"/>
              <a:t>suny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oneonta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CB00-F12D-4FDA-A293-BB30A7CA29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0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 Summer (May through September) Secchi Transparency, black bars CSLAP 1999-2013, Gray bar SUNY Oneonta data. Dotted line represents NYSDEC trophic state standard.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CB00-F12D-4FDA-A293-BB30A7CA29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12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Secchi transparency on each date measured summer 2015. Black bars represent Solitude Lake Management data, gray bars represent SUNY Oneonta data.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CB00-F12D-4FDA-A293-BB30A7CA29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r>
              <a:rPr lang="en-US" baseline="0" dirty="0" smtClean="0"/>
              <a:t> Quality improvement projects NYSDEC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CB00-F12D-4FDA-A293-BB30A7CA29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7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6/20/16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6/20/16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0122" y="1510332"/>
            <a:ext cx="8825658" cy="2677648"/>
          </a:xfrm>
        </p:spPr>
        <p:txBody>
          <a:bodyPr/>
          <a:lstStyle/>
          <a:p>
            <a:pPr algn="ctr"/>
            <a:r>
              <a:rPr lang="en-US" dirty="0" err="1" smtClean="0"/>
              <a:t>Truesdale</a:t>
            </a:r>
            <a:r>
              <a:rPr lang="en-US" dirty="0" smtClean="0"/>
              <a:t> Lake: A Plan for the Future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256" y="4187980"/>
            <a:ext cx="8825658" cy="861420"/>
          </a:xfrm>
        </p:spPr>
        <p:txBody>
          <a:bodyPr/>
          <a:lstStyle/>
          <a:p>
            <a:r>
              <a:rPr lang="en-US" dirty="0" smtClean="0"/>
              <a:t>By Christian </a:t>
            </a:r>
            <a:r>
              <a:rPr lang="en-US" dirty="0" err="1" smtClean="0"/>
              <a:t>Jenne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7295810" y="0"/>
            <a:ext cx="4543392" cy="4418071"/>
            <a:chOff x="7295810" y="0"/>
            <a:chExt cx="4543392" cy="4418071"/>
          </a:xfrm>
        </p:grpSpPr>
        <p:grpSp>
          <p:nvGrpSpPr>
            <p:cNvPr id="22" name="Group 21"/>
            <p:cNvGrpSpPr/>
            <p:nvPr/>
          </p:nvGrpSpPr>
          <p:grpSpPr>
            <a:xfrm>
              <a:off x="7295810" y="0"/>
              <a:ext cx="4543392" cy="4418071"/>
              <a:chOff x="6289348" y="1534590"/>
              <a:chExt cx="4543392" cy="441807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969" b="17507"/>
              <a:stretch/>
            </p:blipFill>
            <p:spPr>
              <a:xfrm>
                <a:off x="6289348" y="1657422"/>
                <a:ext cx="772440" cy="3181733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1" name="Group 20"/>
              <p:cNvGrpSpPr/>
              <p:nvPr/>
            </p:nvGrpSpPr>
            <p:grpSpPr>
              <a:xfrm>
                <a:off x="7118058" y="1534590"/>
                <a:ext cx="3714682" cy="4418071"/>
                <a:chOff x="4997703" y="1248660"/>
                <a:chExt cx="3714682" cy="4397710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093"/>
                <a:stretch/>
              </p:blipFill>
              <p:spPr>
                <a:xfrm>
                  <a:off x="7212948" y="1248660"/>
                  <a:ext cx="1499437" cy="439771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32" t="12261" r="25335"/>
                <a:stretch/>
              </p:blipFill>
              <p:spPr>
                <a:xfrm>
                  <a:off x="4997703" y="1787856"/>
                  <a:ext cx="2296658" cy="3858513"/>
                </a:xfrm>
                <a:prstGeom prst="rect">
                  <a:avLst/>
                </a:prstGeom>
              </p:spPr>
            </p:pic>
          </p:grpSp>
        </p:grpSp>
        <p:sp>
          <p:nvSpPr>
            <p:cNvPr id="23" name="TextBox 22"/>
            <p:cNvSpPr txBox="1"/>
            <p:nvPr/>
          </p:nvSpPr>
          <p:spPr>
            <a:xfrm>
              <a:off x="8002384" y="342436"/>
              <a:ext cx="284688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Dissolved Oxygen mg/L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1629" y="150125"/>
            <a:ext cx="4618212" cy="4164804"/>
            <a:chOff x="311629" y="150125"/>
            <a:chExt cx="4618212" cy="4164804"/>
          </a:xfrm>
        </p:grpSpPr>
        <p:grpSp>
          <p:nvGrpSpPr>
            <p:cNvPr id="14" name="Group 13"/>
            <p:cNvGrpSpPr/>
            <p:nvPr/>
          </p:nvGrpSpPr>
          <p:grpSpPr>
            <a:xfrm>
              <a:off x="311629" y="150125"/>
              <a:ext cx="4618212" cy="4164804"/>
              <a:chOff x="4392309" y="2372906"/>
              <a:chExt cx="4379790" cy="385910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54587" t="13486" r="22289"/>
              <a:stretch/>
            </p:blipFill>
            <p:spPr>
              <a:xfrm>
                <a:off x="5281685" y="2893324"/>
                <a:ext cx="2224586" cy="333868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497"/>
              <a:stretch/>
            </p:blipFill>
            <p:spPr>
              <a:xfrm>
                <a:off x="7473288" y="2372906"/>
                <a:ext cx="1298811" cy="385694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969" b="17507"/>
              <a:stretch/>
            </p:blipFill>
            <p:spPr>
              <a:xfrm>
                <a:off x="4392309" y="2372906"/>
                <a:ext cx="772440" cy="3181733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339299" y="358168"/>
              <a:ext cx="2055127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Temperature ºC 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39533" y="3164385"/>
            <a:ext cx="4425931" cy="3632200"/>
            <a:chOff x="3739533" y="3164385"/>
            <a:chExt cx="4425931" cy="36322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72" r="91969" b="17506"/>
            <a:stretch/>
          </p:blipFill>
          <p:spPr>
            <a:xfrm>
              <a:off x="3739533" y="3753134"/>
              <a:ext cx="772440" cy="2565688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4584052" y="3164385"/>
              <a:ext cx="3581412" cy="3632200"/>
              <a:chOff x="5061223" y="2716534"/>
              <a:chExt cx="3581412" cy="363220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741" b="10583"/>
              <a:stretch/>
            </p:blipFill>
            <p:spPr>
              <a:xfrm>
                <a:off x="7308988" y="2716534"/>
                <a:ext cx="1333647" cy="3454779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37" t="14113" r="23983" b="5992"/>
              <a:stretch/>
            </p:blipFill>
            <p:spPr>
              <a:xfrm>
                <a:off x="5061223" y="3261815"/>
                <a:ext cx="2402006" cy="3086919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4608312" y="3457707"/>
              <a:ext cx="268454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Total Phosphorus µg/L</a:t>
              </a:r>
              <a:endParaRPr lang="en-US" dirty="0"/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4986111" y="1929333"/>
            <a:ext cx="1845706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8489409" y="4080681"/>
            <a:ext cx="1151271" cy="109494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4" y="711768"/>
            <a:ext cx="3628598" cy="48381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93" y="758884"/>
            <a:ext cx="3608252" cy="48110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67" y="810965"/>
            <a:ext cx="3554201" cy="47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95" y="899615"/>
            <a:ext cx="2980318" cy="1600200"/>
          </a:xfrm>
        </p:spPr>
        <p:txBody>
          <a:bodyPr/>
          <a:lstStyle/>
          <a:p>
            <a:r>
              <a:rPr lang="en-US" sz="3200" dirty="0" smtClean="0"/>
              <a:t>Past Management Techniques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9" y="2499815"/>
            <a:ext cx="4359141" cy="341535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Herbicides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Algaecides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Land-Tech Report 2001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48113" y="2320119"/>
            <a:ext cx="2261618" cy="928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61" y="269447"/>
            <a:ext cx="2823523" cy="37646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701" y="390373"/>
            <a:ext cx="3372038" cy="29090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50" y="488912"/>
            <a:ext cx="3727485" cy="4969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504" y="3299446"/>
            <a:ext cx="4380935" cy="28996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993286" y="3735505"/>
            <a:ext cx="3035311" cy="4333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800902" y="4936223"/>
            <a:ext cx="3725838" cy="3002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37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Solitude Lake Management Treatments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466717" y="2482393"/>
            <a:ext cx="3542992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2006</a:t>
            </a:r>
            <a:r>
              <a:rPr lang="en-US" dirty="0" smtClean="0"/>
              <a:t>: 1 </a:t>
            </a:r>
            <a:r>
              <a:rPr lang="en-US" dirty="0" err="1" smtClean="0"/>
              <a:t>Aquathol</a:t>
            </a:r>
            <a:r>
              <a:rPr lang="en-US" dirty="0" smtClean="0"/>
              <a:t> K</a:t>
            </a:r>
            <a:r>
              <a:rPr lang="en-US" baseline="30000" dirty="0" smtClean="0"/>
              <a:t>1</a:t>
            </a:r>
            <a:r>
              <a:rPr lang="en-US" dirty="0" smtClean="0"/>
              <a:t> Treatment </a:t>
            </a:r>
          </a:p>
          <a:p>
            <a:r>
              <a:rPr lang="en-US" dirty="0"/>
              <a:t>4</a:t>
            </a:r>
            <a:r>
              <a:rPr lang="en-US" dirty="0" smtClean="0"/>
              <a:t> Cooper Sulfate</a:t>
            </a:r>
            <a:r>
              <a:rPr lang="en-US" baseline="30000" dirty="0" smtClean="0"/>
              <a:t>2</a:t>
            </a:r>
            <a:r>
              <a:rPr lang="en-US" dirty="0" smtClean="0"/>
              <a:t> Treatments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0373" y="2472656"/>
            <a:ext cx="3569101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2007</a:t>
            </a:r>
            <a:r>
              <a:rPr lang="en-US" dirty="0" smtClean="0"/>
              <a:t>: 1 </a:t>
            </a:r>
            <a:r>
              <a:rPr lang="en-US" dirty="0" err="1" smtClean="0"/>
              <a:t>Aquathol</a:t>
            </a:r>
            <a:r>
              <a:rPr lang="en-US" dirty="0" smtClean="0"/>
              <a:t> K</a:t>
            </a:r>
            <a:r>
              <a:rPr lang="en-US" baseline="30000" dirty="0" smtClean="0"/>
              <a:t>1</a:t>
            </a:r>
            <a:r>
              <a:rPr lang="en-US" dirty="0" smtClean="0"/>
              <a:t> Treatment</a:t>
            </a:r>
          </a:p>
          <a:p>
            <a:r>
              <a:rPr lang="en-US" dirty="0" smtClean="0"/>
              <a:t>5 </a:t>
            </a:r>
            <a:r>
              <a:rPr lang="en-US" dirty="0" err="1" smtClean="0"/>
              <a:t>Cutrine</a:t>
            </a:r>
            <a:r>
              <a:rPr lang="en-US" dirty="0" smtClean="0"/>
              <a:t> Ultra</a:t>
            </a:r>
            <a:r>
              <a:rPr lang="en-US" baseline="30000" dirty="0" smtClean="0"/>
              <a:t>3</a:t>
            </a:r>
            <a:r>
              <a:rPr lang="en-US" dirty="0" smtClean="0"/>
              <a:t> Treatments 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34763" y="2472656"/>
            <a:ext cx="3454497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2008</a:t>
            </a:r>
            <a:r>
              <a:rPr lang="en-US" dirty="0" smtClean="0"/>
              <a:t>: 2 Sonar AS</a:t>
            </a:r>
            <a:r>
              <a:rPr lang="en-US" baseline="30000" dirty="0" smtClean="0"/>
              <a:t>4</a:t>
            </a:r>
            <a:r>
              <a:rPr lang="en-US" dirty="0" smtClean="0"/>
              <a:t> Treatments </a:t>
            </a:r>
          </a:p>
          <a:p>
            <a:r>
              <a:rPr lang="en-US" dirty="0" smtClean="0"/>
              <a:t>5 Copper Sulfate</a:t>
            </a:r>
            <a:r>
              <a:rPr lang="en-US" baseline="30000" dirty="0" smtClean="0"/>
              <a:t>2</a:t>
            </a:r>
            <a:r>
              <a:rPr lang="en-US" dirty="0" smtClean="0"/>
              <a:t> Treatments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4744" y="3581120"/>
            <a:ext cx="3452135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2009</a:t>
            </a:r>
            <a:r>
              <a:rPr lang="en-US" dirty="0" smtClean="0"/>
              <a:t>: 1 Sonar AS</a:t>
            </a:r>
            <a:r>
              <a:rPr lang="en-US" baseline="30000" dirty="0"/>
              <a:t>4</a:t>
            </a:r>
            <a:r>
              <a:rPr lang="en-US" dirty="0" smtClean="0"/>
              <a:t> Treatment 6 Copper Sulfate</a:t>
            </a:r>
            <a:r>
              <a:rPr lang="en-US" baseline="30000" dirty="0" smtClean="0"/>
              <a:t>2</a:t>
            </a:r>
            <a:r>
              <a:rPr lang="en-US" dirty="0" smtClean="0"/>
              <a:t> Treatments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05818" y="3538066"/>
            <a:ext cx="3546359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2010</a:t>
            </a:r>
            <a:r>
              <a:rPr lang="en-US" dirty="0" smtClean="0"/>
              <a:t>: 1 </a:t>
            </a:r>
            <a:r>
              <a:rPr lang="en-US" dirty="0" err="1" smtClean="0"/>
              <a:t>Aquathol</a:t>
            </a:r>
            <a:r>
              <a:rPr lang="en-US" dirty="0" smtClean="0"/>
              <a:t> K</a:t>
            </a:r>
            <a:r>
              <a:rPr lang="en-US" baseline="30000" dirty="0" smtClean="0"/>
              <a:t>1</a:t>
            </a:r>
            <a:r>
              <a:rPr lang="en-US" dirty="0" smtClean="0"/>
              <a:t> Treatment 7 Copper Sulfate</a:t>
            </a:r>
            <a:r>
              <a:rPr lang="en-US" baseline="30000" dirty="0" smtClean="0"/>
              <a:t>2</a:t>
            </a:r>
            <a:r>
              <a:rPr lang="en-US" dirty="0" smtClean="0"/>
              <a:t> Treatments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34763" y="3538066"/>
            <a:ext cx="3575267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2011</a:t>
            </a:r>
            <a:r>
              <a:rPr lang="en-US" dirty="0" smtClean="0"/>
              <a:t>: 1 </a:t>
            </a:r>
            <a:r>
              <a:rPr lang="en-US" dirty="0" err="1" smtClean="0"/>
              <a:t>Aquathol</a:t>
            </a:r>
            <a:r>
              <a:rPr lang="en-US" dirty="0" smtClean="0"/>
              <a:t> K</a:t>
            </a:r>
            <a:r>
              <a:rPr lang="en-US" baseline="30000" dirty="0" smtClean="0"/>
              <a:t>1</a:t>
            </a:r>
            <a:r>
              <a:rPr lang="en-US" dirty="0" smtClean="0"/>
              <a:t> Treatment 6 Copper Sulfate</a:t>
            </a:r>
            <a:r>
              <a:rPr lang="en-US" baseline="30000" dirty="0" smtClean="0"/>
              <a:t>2</a:t>
            </a:r>
            <a:r>
              <a:rPr lang="en-US" dirty="0" smtClean="0"/>
              <a:t> Treatments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66717" y="4730220"/>
            <a:ext cx="3420162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2012</a:t>
            </a:r>
            <a:r>
              <a:rPr lang="en-US" dirty="0" smtClean="0"/>
              <a:t>: 1 Sonar AS</a:t>
            </a:r>
            <a:r>
              <a:rPr lang="en-US" baseline="30000" dirty="0" smtClean="0"/>
              <a:t>4</a:t>
            </a:r>
            <a:r>
              <a:rPr lang="en-US" dirty="0" smtClean="0"/>
              <a:t> Treatment 7 Copper Sulfate</a:t>
            </a:r>
            <a:r>
              <a:rPr lang="en-US" baseline="30000" dirty="0" smtClean="0"/>
              <a:t>2</a:t>
            </a:r>
            <a:r>
              <a:rPr lang="en-US" dirty="0" smtClean="0"/>
              <a:t> Treatments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55862" y="4494079"/>
            <a:ext cx="3423530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2013</a:t>
            </a:r>
            <a:r>
              <a:rPr lang="en-US" dirty="0" smtClean="0"/>
              <a:t>: 1 Sonar AS</a:t>
            </a:r>
            <a:r>
              <a:rPr lang="en-US" baseline="30000" dirty="0" smtClean="0"/>
              <a:t>4</a:t>
            </a:r>
            <a:r>
              <a:rPr lang="en-US" dirty="0" smtClean="0"/>
              <a:t> Treatment 6 Copper Sulfate</a:t>
            </a:r>
            <a:r>
              <a:rPr lang="en-US" baseline="30000" dirty="0" smtClean="0"/>
              <a:t>2</a:t>
            </a:r>
            <a:r>
              <a:rPr lang="en-US" dirty="0" smtClean="0"/>
              <a:t> Treatments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434763" y="4566981"/>
            <a:ext cx="3648671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2014</a:t>
            </a:r>
            <a:r>
              <a:rPr lang="en-US" dirty="0" smtClean="0"/>
              <a:t>: 1 Sonar AS</a:t>
            </a:r>
            <a:r>
              <a:rPr lang="en-US" baseline="30000" dirty="0" smtClean="0"/>
              <a:t>4</a:t>
            </a:r>
            <a:r>
              <a:rPr lang="en-US" dirty="0" smtClean="0"/>
              <a:t> Treatment   </a:t>
            </a:r>
          </a:p>
          <a:p>
            <a:r>
              <a:rPr lang="en-US" dirty="0" smtClean="0"/>
              <a:t>4 Copper Sulfate</a:t>
            </a:r>
            <a:r>
              <a:rPr lang="en-US" baseline="30000" dirty="0" smtClean="0"/>
              <a:t>2</a:t>
            </a:r>
            <a:r>
              <a:rPr lang="en-US" dirty="0" smtClean="0"/>
              <a:t> Treatments     3 GreenCleanPro</a:t>
            </a:r>
            <a:r>
              <a:rPr lang="en-US" baseline="30000" dirty="0" smtClean="0"/>
              <a:t>5</a:t>
            </a:r>
            <a:r>
              <a:rPr lang="en-US" dirty="0" smtClean="0"/>
              <a:t> Treatments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10374" y="5376551"/>
            <a:ext cx="3569099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2015</a:t>
            </a:r>
            <a:r>
              <a:rPr lang="en-US" dirty="0" smtClean="0"/>
              <a:t>: 1 </a:t>
            </a:r>
            <a:r>
              <a:rPr lang="en-US" dirty="0" err="1" smtClean="0"/>
              <a:t>Aquathol</a:t>
            </a:r>
            <a:r>
              <a:rPr lang="en-US" dirty="0" smtClean="0"/>
              <a:t> K</a:t>
            </a:r>
            <a:r>
              <a:rPr lang="en-US" baseline="30000" dirty="0" smtClean="0"/>
              <a:t>1</a:t>
            </a:r>
            <a:r>
              <a:rPr lang="en-US" dirty="0" smtClean="0"/>
              <a:t> Treatment 4 Copper Sulfate</a:t>
            </a:r>
            <a:r>
              <a:rPr lang="en-US" baseline="30000" dirty="0" smtClean="0"/>
              <a:t>2</a:t>
            </a:r>
            <a:r>
              <a:rPr lang="en-US" dirty="0" smtClean="0"/>
              <a:t> Treatments</a:t>
            </a:r>
            <a:endParaRPr lang="en-US" sz="5400" dirty="0"/>
          </a:p>
        </p:txBody>
      </p:sp>
      <p:sp>
        <p:nvSpPr>
          <p:cNvPr id="28" name="TextBox 27"/>
          <p:cNvSpPr txBox="1"/>
          <p:nvPr/>
        </p:nvSpPr>
        <p:spPr>
          <a:xfrm>
            <a:off x="425113" y="6273848"/>
            <a:ext cx="1142828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Treatment dates supplied by Solitude Lake Management 1. Herbicide 2. Algaecide 3. Algaecide 4. Herbicide 5. </a:t>
            </a:r>
            <a:r>
              <a:rPr lang="en-US" sz="1400" dirty="0" smtClean="0"/>
              <a:t>Algaecide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65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Future Management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72955" y="2402006"/>
            <a:ext cx="5461497" cy="3416301"/>
          </a:xfrm>
        </p:spPr>
        <p:txBody>
          <a:bodyPr>
            <a:normAutofit fontScale="47500" lnSpcReduction="20000"/>
          </a:bodyPr>
          <a:lstStyle/>
          <a:p>
            <a:r>
              <a:rPr lang="en-US" sz="5900" dirty="0" smtClean="0"/>
              <a:t>Watershed Management</a:t>
            </a:r>
          </a:p>
          <a:p>
            <a:pPr lvl="1"/>
            <a:r>
              <a:rPr lang="en-US" sz="3800" dirty="0" smtClean="0"/>
              <a:t>In Home Management </a:t>
            </a:r>
          </a:p>
          <a:p>
            <a:pPr lvl="1"/>
            <a:r>
              <a:rPr lang="en-US" sz="3800" dirty="0" smtClean="0"/>
              <a:t>Landscaping Best Management Practices (BMPs)</a:t>
            </a:r>
          </a:p>
          <a:p>
            <a:pPr lvl="1"/>
            <a:r>
              <a:rPr lang="en-US" sz="3800" dirty="0" smtClean="0"/>
              <a:t>Maintain and Improve Septic Systems</a:t>
            </a:r>
          </a:p>
          <a:p>
            <a:pPr lvl="1"/>
            <a:r>
              <a:rPr lang="en-US" sz="3800" dirty="0" smtClean="0"/>
              <a:t>Stream Bank Enhancement and Sediment Traps  (Ryder, 2001)</a:t>
            </a:r>
            <a:endParaRPr lang="en-US" sz="3800" dirty="0"/>
          </a:p>
          <a:p>
            <a:pPr marL="457200" lvl="1" indent="0">
              <a:buNone/>
            </a:pPr>
            <a:endParaRPr lang="en-US" sz="26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41493" y="2402006"/>
            <a:ext cx="5800298" cy="4299045"/>
          </a:xfrm>
        </p:spPr>
        <p:txBody>
          <a:bodyPr>
            <a:normAutofit fontScale="47500" lnSpcReduction="20000"/>
          </a:bodyPr>
          <a:lstStyle/>
          <a:p>
            <a:r>
              <a:rPr lang="en-US" sz="5900" dirty="0" smtClean="0"/>
              <a:t>In-Lake Management</a:t>
            </a:r>
          </a:p>
          <a:p>
            <a:pPr lvl="1"/>
            <a:r>
              <a:rPr lang="en-US" sz="2900" dirty="0" smtClean="0"/>
              <a:t>Nuisance Aquatic Vegetation </a:t>
            </a:r>
            <a:endParaRPr lang="en-US" sz="2900" dirty="0"/>
          </a:p>
          <a:p>
            <a:pPr lvl="2"/>
            <a:r>
              <a:rPr lang="en-US" sz="2900" dirty="0" smtClean="0"/>
              <a:t>Mechanical Harvesting </a:t>
            </a:r>
          </a:p>
          <a:p>
            <a:pPr lvl="2"/>
            <a:r>
              <a:rPr lang="en-US" sz="2900" dirty="0" smtClean="0"/>
              <a:t>Drawdown </a:t>
            </a:r>
          </a:p>
          <a:p>
            <a:pPr lvl="2"/>
            <a:r>
              <a:rPr lang="en-US" sz="2900" dirty="0" smtClean="0"/>
              <a:t>Herbicides </a:t>
            </a:r>
          </a:p>
          <a:p>
            <a:pPr lvl="2"/>
            <a:r>
              <a:rPr lang="en-US" sz="2900" dirty="0" smtClean="0"/>
              <a:t>Hand Harvesting </a:t>
            </a:r>
          </a:p>
          <a:p>
            <a:pPr lvl="1"/>
            <a:r>
              <a:rPr lang="en-US" sz="3400" dirty="0" smtClean="0"/>
              <a:t>Algae Control </a:t>
            </a:r>
          </a:p>
          <a:p>
            <a:pPr lvl="2"/>
            <a:r>
              <a:rPr lang="en-US" sz="2900" dirty="0" smtClean="0"/>
              <a:t>Algaecides </a:t>
            </a:r>
          </a:p>
          <a:p>
            <a:pPr lvl="2"/>
            <a:r>
              <a:rPr lang="en-US" sz="2900" dirty="0" smtClean="0"/>
              <a:t>Circulation System </a:t>
            </a:r>
          </a:p>
          <a:p>
            <a:pPr lvl="2"/>
            <a:r>
              <a:rPr lang="en-US" sz="2900" dirty="0" smtClean="0"/>
              <a:t>Nutrient Inactivation </a:t>
            </a:r>
          </a:p>
          <a:p>
            <a:pPr lvl="1"/>
            <a:r>
              <a:rPr lang="en-US" sz="3400" dirty="0" smtClean="0"/>
              <a:t>Nutrient Uptake </a:t>
            </a:r>
          </a:p>
          <a:p>
            <a:pPr lvl="2"/>
            <a:r>
              <a:rPr lang="en-US" sz="3400" dirty="0" smtClean="0"/>
              <a:t>Bacteria Supplement</a:t>
            </a:r>
          </a:p>
          <a:p>
            <a:pPr lvl="2"/>
            <a:r>
              <a:rPr lang="en-US" sz="3400" dirty="0" smtClean="0"/>
              <a:t>Floating Wetlands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85" y="4669722"/>
            <a:ext cx="3924689" cy="18563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303" y="6553329"/>
            <a:ext cx="412645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Summer 2014 Algae Bloom. Photo from Google Earth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437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Alum Treatment</a:t>
            </a:r>
            <a:endParaRPr lang="en-US" sz="48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 Lake Nutrient Inactivation </a:t>
            </a:r>
          </a:p>
          <a:p>
            <a:r>
              <a:rPr lang="en-US" sz="2400" dirty="0" smtClean="0"/>
              <a:t>Inactivates Phosphorus in water</a:t>
            </a:r>
          </a:p>
          <a:p>
            <a:r>
              <a:rPr lang="en-US" sz="2400" dirty="0" smtClean="0"/>
              <a:t>Locks Phosphorus in sediment potentially 10 to 20 years (Diet for a Small Lake) </a:t>
            </a:r>
          </a:p>
          <a:p>
            <a:r>
              <a:rPr lang="en-US" sz="2400" dirty="0" smtClean="0"/>
              <a:t>Does not kill algae or plants</a:t>
            </a:r>
          </a:p>
          <a:p>
            <a:r>
              <a:rPr lang="en-US" sz="2400" dirty="0" smtClean="0"/>
              <a:t>Permitting as a Test Site for the state</a:t>
            </a:r>
          </a:p>
          <a:p>
            <a:r>
              <a:rPr lang="en-US" sz="2400" dirty="0" smtClean="0"/>
              <a:t>Currently not allowed in the State of New York </a:t>
            </a:r>
          </a:p>
        </p:txBody>
      </p:sp>
    </p:spTree>
    <p:extLst>
      <p:ext uri="{BB962C8B-B14F-4D97-AF65-F5344CB8AC3E}">
        <p14:creationId xmlns:p14="http://schemas.microsoft.com/office/powerpoint/2010/main" val="332608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93" y="973668"/>
            <a:ext cx="9580728" cy="706964"/>
          </a:xfrm>
        </p:spPr>
        <p:txBody>
          <a:bodyPr/>
          <a:lstStyle/>
          <a:p>
            <a:r>
              <a:rPr lang="en-US" dirty="0" smtClean="0"/>
              <a:t>Allowing the System to Function Naturally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24" y="3051972"/>
            <a:ext cx="5921734" cy="3416300"/>
          </a:xfrm>
        </p:spPr>
        <p:txBody>
          <a:bodyPr/>
          <a:lstStyle/>
          <a:p>
            <a:r>
              <a:rPr lang="en-US" sz="2800" dirty="0" smtClean="0"/>
              <a:t>Baseline Data</a:t>
            </a:r>
          </a:p>
          <a:p>
            <a:r>
              <a:rPr lang="en-US" sz="2800" dirty="0" smtClean="0"/>
              <a:t>How will the lake function?</a:t>
            </a:r>
          </a:p>
          <a:p>
            <a:r>
              <a:rPr lang="en-US" sz="2800" dirty="0" smtClean="0"/>
              <a:t>Would late summer algae blooms occur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53" y="2542788"/>
            <a:ext cx="5607341" cy="34826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5706" y="6062206"/>
            <a:ext cx="2934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By Stephan White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665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Curlyleaf</a:t>
            </a:r>
            <a:r>
              <a:rPr lang="en-US" dirty="0" smtClean="0"/>
              <a:t> Pondweed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16" y="1763078"/>
            <a:ext cx="7187884" cy="44953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0878" y="6340840"/>
            <a:ext cx="828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</a:t>
            </a:r>
            <a:r>
              <a:rPr lang="en-US" dirty="0"/>
              <a:t>from https://</a:t>
            </a:r>
            <a:r>
              <a:rPr lang="en-US" dirty="0" smtClean="0"/>
              <a:t>www.thinglink.com/scene/581452638105632769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96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Alewife </a:t>
            </a:r>
            <a:r>
              <a:rPr lang="en-US" i="1" dirty="0" smtClean="0"/>
              <a:t>(</a:t>
            </a:r>
            <a:r>
              <a:rPr lang="en-US" i="1" dirty="0" err="1" smtClean="0"/>
              <a:t>Alosa</a:t>
            </a:r>
            <a:r>
              <a:rPr lang="en-US" i="1" dirty="0" smtClean="0"/>
              <a:t> </a:t>
            </a:r>
            <a:r>
              <a:rPr lang="en-US" i="1" dirty="0" err="1" smtClean="0"/>
              <a:t>pseudoharengus</a:t>
            </a:r>
            <a:r>
              <a:rPr lang="en-US" i="1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735" y="2387596"/>
            <a:ext cx="5125924" cy="390223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/>
              <a:t>Anadromous- Leave ocean to spawn in freshwater</a:t>
            </a:r>
          </a:p>
          <a:p>
            <a:pPr lvl="1"/>
            <a:r>
              <a:rPr lang="en-US" sz="1800" dirty="0" smtClean="0"/>
              <a:t>after young hatch they go back to the ocean </a:t>
            </a:r>
          </a:p>
          <a:p>
            <a:r>
              <a:rPr lang="en-US" sz="2000" dirty="0" smtClean="0"/>
              <a:t>Spawn in shallow calm waters </a:t>
            </a:r>
          </a:p>
          <a:p>
            <a:r>
              <a:rPr lang="en-US" sz="2000" dirty="0" smtClean="0"/>
              <a:t>Landlocked populations (smaller in size 4-5 inches) spawn in late March to late June </a:t>
            </a:r>
          </a:p>
          <a:p>
            <a:r>
              <a:rPr lang="en-US" sz="2000" dirty="0" smtClean="0"/>
              <a:t>Primarily feed on zooplankton and can negatively impact the population (Werner, 2004)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59" y="2999767"/>
            <a:ext cx="5966709" cy="21957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08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Home-Owner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532" y="2158584"/>
            <a:ext cx="10282543" cy="4227225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800" dirty="0" smtClean="0"/>
              <a:t>In Home</a:t>
            </a:r>
          </a:p>
          <a:p>
            <a:pPr lvl="1"/>
            <a:r>
              <a:rPr lang="en-US" sz="1800" dirty="0" smtClean="0"/>
              <a:t>Water source appliances are set on low </a:t>
            </a:r>
          </a:p>
          <a:p>
            <a:pPr lvl="1"/>
            <a:r>
              <a:rPr lang="en-US" sz="1800" dirty="0" smtClean="0"/>
              <a:t>Use phosphorus free detergents and soaps 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800" dirty="0" smtClean="0"/>
              <a:t>Outside of your Home</a:t>
            </a:r>
          </a:p>
          <a:p>
            <a:pPr lvl="1"/>
            <a:r>
              <a:rPr lang="en-US" sz="1800" dirty="0" smtClean="0"/>
              <a:t>Rain Gardens</a:t>
            </a:r>
          </a:p>
          <a:p>
            <a:pPr lvl="1"/>
            <a:r>
              <a:rPr lang="en-US" sz="1800" dirty="0" smtClean="0"/>
              <a:t>Rain Barrels </a:t>
            </a:r>
          </a:p>
          <a:p>
            <a:pPr lvl="1"/>
            <a:r>
              <a:rPr lang="en-US" sz="1800" dirty="0" smtClean="0"/>
              <a:t>Leave grass cuttings on your lawn</a:t>
            </a:r>
          </a:p>
          <a:p>
            <a:endParaRPr lang="en-US" sz="1000" dirty="0"/>
          </a:p>
          <a:p>
            <a:endParaRPr lang="en-US" sz="800" dirty="0" smtClean="0"/>
          </a:p>
          <a:p>
            <a:pPr marL="0" indent="0">
              <a:buNone/>
            </a:pPr>
            <a:endParaRPr lang="en-US" sz="800" dirty="0"/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www.diynetwork.com/how-to/outdoors/structures/how-to-create-a-rain-barrel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615" y="1566628"/>
            <a:ext cx="2867389" cy="3823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676" y="1680632"/>
            <a:ext cx="3157970" cy="3709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487" y="1794636"/>
            <a:ext cx="5649771" cy="39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8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20" y="808775"/>
            <a:ext cx="9742896" cy="930083"/>
          </a:xfrm>
        </p:spPr>
        <p:txBody>
          <a:bodyPr/>
          <a:lstStyle/>
          <a:p>
            <a:r>
              <a:rPr lang="en-US" dirty="0" err="1" smtClean="0"/>
              <a:t>Lakescaping</a:t>
            </a:r>
            <a:r>
              <a:rPr lang="en-US" dirty="0" smtClean="0"/>
              <a:t>: </a:t>
            </a:r>
            <a:r>
              <a:rPr lang="en-US" dirty="0"/>
              <a:t>the creation of buffer zones in the watershed of a lake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06" y="2810430"/>
            <a:ext cx="4825158" cy="2840039"/>
          </a:xfrm>
        </p:spPr>
        <p:txBody>
          <a:bodyPr/>
          <a:lstStyle/>
          <a:p>
            <a:r>
              <a:rPr lang="en-US" dirty="0" smtClean="0"/>
              <a:t>Ideally a buffer zone should be 20-25 feet (starting in the water)</a:t>
            </a:r>
          </a:p>
          <a:p>
            <a:r>
              <a:rPr lang="en-US" dirty="0" smtClean="0"/>
              <a:t>Native plants will attract wanted wildlife</a:t>
            </a:r>
          </a:p>
          <a:p>
            <a:r>
              <a:rPr lang="en-US" dirty="0" smtClean="0"/>
              <a:t>Does not need to look “Un-Kempt”</a:t>
            </a:r>
          </a:p>
          <a:p>
            <a:r>
              <a:rPr lang="en-US" dirty="0" smtClean="0"/>
              <a:t>Can reduce runoff and nutrients entering the lake 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771568" y="2489395"/>
            <a:ext cx="4214766" cy="3530406"/>
            <a:chOff x="5771568" y="2211341"/>
            <a:chExt cx="4214766" cy="35304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1568" y="2211341"/>
              <a:ext cx="4214766" cy="3161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771568" y="5372415"/>
              <a:ext cx="3496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www.thelakeshoreguys.com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37871" y="2649195"/>
            <a:ext cx="4618089" cy="3520238"/>
            <a:chOff x="5937871" y="2649195"/>
            <a:chExt cx="4618089" cy="35202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7871" y="2649195"/>
              <a:ext cx="4282613" cy="32119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502308" y="5892434"/>
              <a:ext cx="20536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Mainelakes.org</a:t>
              </a:r>
              <a:endParaRPr lang="en-US" sz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90564" y="3006508"/>
            <a:ext cx="6536675" cy="3394498"/>
            <a:chOff x="5290564" y="3006508"/>
            <a:chExt cx="6536675" cy="339449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0564" y="3006508"/>
              <a:ext cx="5891241" cy="314711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889167" y="6093229"/>
              <a:ext cx="293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Skyfiveproperties.com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855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3774" y="2638149"/>
            <a:ext cx="8761412" cy="3416300"/>
          </a:xfrm>
        </p:spPr>
        <p:txBody>
          <a:bodyPr/>
          <a:lstStyle/>
          <a:p>
            <a:r>
              <a:rPr lang="en-US" sz="2400" dirty="0" smtClean="0"/>
              <a:t>Lake Description</a:t>
            </a:r>
          </a:p>
          <a:p>
            <a:r>
              <a:rPr lang="en-US" sz="2400" dirty="0" smtClean="0"/>
              <a:t>Past Data </a:t>
            </a:r>
          </a:p>
          <a:p>
            <a:r>
              <a:rPr lang="en-US" sz="2400" dirty="0" smtClean="0"/>
              <a:t>SUNY Oneonta/Solitude© 2014-2015 Data</a:t>
            </a:r>
          </a:p>
          <a:p>
            <a:r>
              <a:rPr lang="en-US" sz="2400" dirty="0" smtClean="0"/>
              <a:t>What's the data showing?</a:t>
            </a:r>
          </a:p>
          <a:p>
            <a:r>
              <a:rPr lang="en-US" sz="2400" dirty="0" smtClean="0"/>
              <a:t>Past Management </a:t>
            </a:r>
          </a:p>
          <a:p>
            <a:r>
              <a:rPr lang="en-US" sz="2400" dirty="0" smtClean="0"/>
              <a:t>Future Management 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31" y="2330699"/>
            <a:ext cx="4696179" cy="3507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572839" y="5915950"/>
            <a:ext cx="50227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Early years of hand harvesting. Photo Curtesy of Barbara Cohen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787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91" y="0"/>
            <a:ext cx="9493625" cy="6032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148" y="6265888"/>
            <a:ext cx="917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 of Native Plants taken from Cooperstown Boat Launch Buffer Strip Garden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54955" y="1269242"/>
            <a:ext cx="8825658" cy="118802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3065818"/>
            <a:ext cx="10058400" cy="19278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4955" y="4993678"/>
            <a:ext cx="3875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Eddie K Photography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4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45773" y="1144389"/>
            <a:ext cx="8825658" cy="916423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04578" y="2170655"/>
            <a:ext cx="6684474" cy="39340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Dr</a:t>
            </a:r>
            <a:r>
              <a:rPr lang="en-US" sz="2400" dirty="0"/>
              <a:t>. Bill </a:t>
            </a:r>
            <a:r>
              <a:rPr lang="en-US" sz="2400" dirty="0" smtClean="0"/>
              <a:t>Harman </a:t>
            </a:r>
            <a:r>
              <a:rPr lang="en-US" sz="2400" dirty="0"/>
              <a:t>SUNY Oneonta BFS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Dr. Kiyoko </a:t>
            </a:r>
            <a:r>
              <a:rPr lang="en-US" sz="2400" dirty="0" err="1"/>
              <a:t>Yakota</a:t>
            </a:r>
            <a:r>
              <a:rPr lang="en-US" sz="2400" dirty="0"/>
              <a:t> SUNY Oneonta </a:t>
            </a:r>
            <a:r>
              <a:rPr lang="en-US" sz="2400" dirty="0" smtClean="0"/>
              <a:t>BFS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Dr. Dan Stich SUNY Oneonta </a:t>
            </a:r>
            <a:r>
              <a:rPr lang="en-US" sz="2400" dirty="0" smtClean="0"/>
              <a:t>BFS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Matt Albright SUNY Oneonta BFS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Holly Waterfield SUNY Oneonta BFS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Lara </a:t>
            </a:r>
            <a:r>
              <a:rPr lang="en-US" sz="2400" dirty="0"/>
              <a:t>Gorton TLPOA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Solitude Lake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Fellow Classmates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52" y="2060812"/>
            <a:ext cx="37737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2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NYSDEC. 2013. “CSLAP 2013 Lake Water Quality Summary: Lake 				</a:t>
            </a:r>
            <a:r>
              <a:rPr lang="en-US" dirty="0" err="1"/>
              <a:t>Truesdale</a:t>
            </a:r>
            <a:r>
              <a:rPr lang="en-US" dirty="0"/>
              <a:t>.” New York State Department of Environmental 					Conservation via Lara Gorton. http://www.dec.ny.gov</a:t>
            </a:r>
            <a:r>
              <a:rPr lang="en-US" dirty="0" smtClean="0"/>
              <a:t>.</a:t>
            </a:r>
          </a:p>
          <a:p>
            <a:r>
              <a:rPr lang="en-US" dirty="0" smtClean="0"/>
              <a:t>Ryder, Thomas, and Robert </a:t>
            </a:r>
            <a:r>
              <a:rPr lang="en-US" dirty="0" err="1" smtClean="0"/>
              <a:t>Jontos</a:t>
            </a:r>
            <a:r>
              <a:rPr lang="en-US" dirty="0" smtClean="0"/>
              <a:t>. 2001. “Lake Evaluation and 					Enhancement Plan Lake </a:t>
            </a:r>
            <a:r>
              <a:rPr lang="en-US" dirty="0" err="1" smtClean="0"/>
              <a:t>Truesdale</a:t>
            </a:r>
            <a:r>
              <a:rPr lang="en-US" dirty="0" smtClean="0"/>
              <a:t> </a:t>
            </a:r>
            <a:r>
              <a:rPr lang="en-US" dirty="0" err="1" smtClean="0"/>
              <a:t>Lewisboro</a:t>
            </a:r>
            <a:r>
              <a:rPr lang="en-US" dirty="0" smtClean="0"/>
              <a:t>, New York.”</a:t>
            </a:r>
          </a:p>
          <a:p>
            <a:r>
              <a:rPr lang="en-US" dirty="0" err="1" smtClean="0"/>
              <a:t>Truesdale</a:t>
            </a:r>
            <a:r>
              <a:rPr lang="en-US" dirty="0" smtClean="0"/>
              <a:t> Lake 2006-2007 Herbicide and Algaecide Treatments 				Conducted by Allied Biological Inc. via Glenn Sullivan Solitude Lake 		Management </a:t>
            </a:r>
          </a:p>
          <a:p>
            <a:r>
              <a:rPr lang="en-US" dirty="0" smtClean="0"/>
              <a:t>Werner, Robert. 2004. “Freshwater Fishes of the Northeastern United States” Syracuse University Press.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562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Truesdale</a:t>
            </a:r>
            <a:r>
              <a:rPr lang="en-US" sz="4000" dirty="0" smtClean="0"/>
              <a:t> Lake </a:t>
            </a:r>
            <a:endParaRPr lang="en-US" sz="4000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611" y="1031828"/>
            <a:ext cx="4921713" cy="46291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45" y="95483"/>
            <a:ext cx="5125565" cy="6707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47" y="2442950"/>
            <a:ext cx="5167947" cy="39677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84692" y="3341272"/>
            <a:ext cx="84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NY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0" y="2442950"/>
            <a:ext cx="148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CONN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2102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31972" y="746833"/>
            <a:ext cx="12060028" cy="5476546"/>
            <a:chOff x="509564" y="746833"/>
            <a:chExt cx="11797247" cy="5476546"/>
          </a:xfrm>
        </p:grpSpPr>
        <p:grpSp>
          <p:nvGrpSpPr>
            <p:cNvPr id="9" name="Group 8"/>
            <p:cNvGrpSpPr/>
            <p:nvPr/>
          </p:nvGrpSpPr>
          <p:grpSpPr>
            <a:xfrm>
              <a:off x="509564" y="746833"/>
              <a:ext cx="11797247" cy="5476546"/>
              <a:chOff x="191117" y="391991"/>
              <a:chExt cx="11972701" cy="510283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1117" y="391991"/>
                <a:ext cx="11814629" cy="4862381"/>
              </a:xfrm>
              <a:prstGeom prst="roundRect">
                <a:avLst/>
              </a:prstGeom>
              <a:gradFill flip="none" rotWithShape="1">
                <a:gsLst>
                  <a:gs pos="0">
                    <a:srgbClr val="07EB22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</a:gsLst>
                <a:lin ang="10800000" scaled="0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91117" y="508846"/>
                <a:ext cx="3910683" cy="4985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/>
                  <a:t>Oligotrophic Lake</a:t>
                </a:r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Lower levels of nutrients </a:t>
                </a:r>
                <a:r>
                  <a:rPr lang="en-US" sz="2200" dirty="0" smtClean="0"/>
                  <a:t>    </a:t>
                </a:r>
                <a:r>
                  <a:rPr lang="en-US" sz="2200" b="1" dirty="0" smtClean="0"/>
                  <a:t>&lt;</a:t>
                </a:r>
                <a:r>
                  <a:rPr lang="en-US" sz="2200" b="1" dirty="0"/>
                  <a:t>10 </a:t>
                </a:r>
                <a:r>
                  <a:rPr lang="el-GR" sz="2200" b="1" dirty="0" smtClean="0"/>
                  <a:t>μ</a:t>
                </a:r>
                <a:r>
                  <a:rPr lang="en-US" sz="2200" b="1" dirty="0" smtClean="0"/>
                  <a:t>g/L </a:t>
                </a:r>
                <a:r>
                  <a:rPr lang="en-US" sz="2200" b="1" dirty="0"/>
                  <a:t>of </a:t>
                </a:r>
                <a:r>
                  <a:rPr lang="en-US" sz="2200" b="1" dirty="0" smtClean="0"/>
                  <a:t>phosphorus</a:t>
                </a:r>
                <a:endParaRPr lang="en-US" sz="2200" dirty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200" dirty="0" smtClean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200" dirty="0" smtClean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Low </a:t>
                </a:r>
                <a:r>
                  <a:rPr lang="en-US" sz="2200" dirty="0"/>
                  <a:t>biological productivity </a:t>
                </a:r>
                <a:r>
                  <a:rPr lang="en-US" sz="2200" dirty="0" smtClean="0"/>
                  <a:t> </a:t>
                </a:r>
                <a:r>
                  <a:rPr lang="en-US" sz="2200" b="1" dirty="0" smtClean="0"/>
                  <a:t>&lt;</a:t>
                </a:r>
                <a:r>
                  <a:rPr lang="en-US" sz="2200" b="1" dirty="0"/>
                  <a:t>2 </a:t>
                </a:r>
                <a:r>
                  <a:rPr lang="el-GR" sz="2200" b="1" dirty="0" smtClean="0"/>
                  <a:t>μ</a:t>
                </a:r>
                <a:r>
                  <a:rPr lang="en-US" sz="2200" b="1" dirty="0" smtClean="0"/>
                  <a:t>g/L </a:t>
                </a:r>
                <a:r>
                  <a:rPr lang="en-US" sz="2200" b="1" dirty="0"/>
                  <a:t>of </a:t>
                </a:r>
                <a:r>
                  <a:rPr lang="en-US" sz="2200" b="1" dirty="0" err="1"/>
                  <a:t>Cholorophyll</a:t>
                </a:r>
                <a:r>
                  <a:rPr lang="en-US" sz="2200" b="1" dirty="0"/>
                  <a:t> </a:t>
                </a:r>
                <a:r>
                  <a:rPr lang="en-US" sz="2200" b="1" dirty="0" smtClean="0"/>
                  <a:t>a</a:t>
                </a:r>
                <a:endParaRPr lang="en-US" sz="2200" b="1" dirty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200" dirty="0" smtClean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200" dirty="0" smtClean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High </a:t>
                </a:r>
                <a:r>
                  <a:rPr lang="en-US" sz="2200" dirty="0"/>
                  <a:t>water clarity </a:t>
                </a:r>
                <a:r>
                  <a:rPr lang="en-US" sz="2200" dirty="0" smtClean="0"/>
                  <a:t>                  </a:t>
                </a:r>
                <a:r>
                  <a:rPr lang="en-US" sz="2200" b="1" dirty="0" smtClean="0"/>
                  <a:t>&gt;</a:t>
                </a:r>
                <a:r>
                  <a:rPr lang="en-US" sz="2200" b="1" dirty="0"/>
                  <a:t>5 meter Secchi Disk </a:t>
                </a:r>
                <a:r>
                  <a:rPr lang="en-US" sz="2200" b="1" dirty="0" smtClean="0"/>
                  <a:t>Depth</a:t>
                </a:r>
                <a:endParaRPr lang="en-US" sz="2200" dirty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200" dirty="0" smtClean="0"/>
              </a:p>
              <a:p>
                <a:endParaRPr lang="en-US" sz="1200" dirty="0"/>
              </a:p>
              <a:p>
                <a:endParaRPr lang="en-US" sz="12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112115" y="506741"/>
                <a:ext cx="3919998" cy="498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/>
                  <a:t>Mesotrophic Lake</a:t>
                </a:r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Moderate level of nutrients </a:t>
                </a:r>
                <a:r>
                  <a:rPr lang="en-US" sz="2200" b="1" dirty="0" smtClean="0"/>
                  <a:t>10-20 </a:t>
                </a:r>
                <a:r>
                  <a:rPr lang="el-GR" sz="2200" b="1" dirty="0" smtClean="0"/>
                  <a:t>μ</a:t>
                </a:r>
                <a:r>
                  <a:rPr lang="en-US" sz="2200" b="1" dirty="0" smtClean="0"/>
                  <a:t>g/L </a:t>
                </a:r>
                <a:r>
                  <a:rPr lang="en-US" sz="2200" b="1" dirty="0"/>
                  <a:t>of </a:t>
                </a:r>
                <a:r>
                  <a:rPr lang="en-US" sz="2200" b="1" dirty="0" smtClean="0"/>
                  <a:t>phosphorus</a:t>
                </a:r>
                <a:endParaRPr lang="en-US" sz="2200" dirty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200" dirty="0" smtClean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200" dirty="0" smtClean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Moderately productive          </a:t>
                </a:r>
                <a:r>
                  <a:rPr lang="en-US" sz="2200" b="1" dirty="0" smtClean="0"/>
                  <a:t>2-8 </a:t>
                </a:r>
                <a:r>
                  <a:rPr lang="el-GR" sz="2200" b="1" dirty="0" smtClean="0"/>
                  <a:t>μ</a:t>
                </a:r>
                <a:r>
                  <a:rPr lang="en-US" sz="2200" b="1" dirty="0" smtClean="0"/>
                  <a:t>g/L of </a:t>
                </a:r>
                <a:r>
                  <a:rPr lang="en-US" sz="2200" b="1" dirty="0" err="1" smtClean="0"/>
                  <a:t>Cholorphyll</a:t>
                </a:r>
                <a:r>
                  <a:rPr lang="en-US" sz="2200" b="1" dirty="0" smtClean="0"/>
                  <a:t> a</a:t>
                </a:r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200" dirty="0" smtClean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Moderate </a:t>
                </a:r>
                <a:r>
                  <a:rPr lang="en-US" sz="2200" dirty="0"/>
                  <a:t>levels of water clarity  </a:t>
                </a:r>
                <a:r>
                  <a:rPr lang="en-US" sz="2200" dirty="0" smtClean="0"/>
                  <a:t>                                      </a:t>
                </a:r>
                <a:r>
                  <a:rPr lang="en-US" sz="2200" b="1" dirty="0" smtClean="0"/>
                  <a:t>2-5 </a:t>
                </a:r>
                <a:r>
                  <a:rPr lang="en-US" sz="2200" b="1" dirty="0"/>
                  <a:t>meter Secchi Disk </a:t>
                </a:r>
                <a:r>
                  <a:rPr lang="en-US" sz="2200" b="1" dirty="0" smtClean="0"/>
                  <a:t>Depth</a:t>
                </a:r>
                <a:endParaRPr lang="en-US" sz="2200" b="1" dirty="0"/>
              </a:p>
              <a:p>
                <a:endParaRPr lang="en-US" sz="1200" b="1" dirty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12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942093" y="489941"/>
                <a:ext cx="4221725" cy="4358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/>
                  <a:t>Eutrophic Lake</a:t>
                </a:r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Higher level of nutrients </a:t>
                </a:r>
                <a:r>
                  <a:rPr lang="en-US" sz="2200" dirty="0" smtClean="0"/>
                  <a:t>     </a:t>
                </a:r>
                <a:r>
                  <a:rPr lang="en-US" sz="2200" b="1" dirty="0" smtClean="0"/>
                  <a:t>&gt;</a:t>
                </a:r>
                <a:r>
                  <a:rPr lang="en-US" sz="2200" b="1" dirty="0"/>
                  <a:t>20 </a:t>
                </a:r>
                <a:r>
                  <a:rPr lang="el-GR" sz="2200" b="1" dirty="0" smtClean="0"/>
                  <a:t>μ</a:t>
                </a:r>
                <a:r>
                  <a:rPr lang="en-US" sz="2200" b="1" dirty="0" smtClean="0"/>
                  <a:t>g/L </a:t>
                </a:r>
                <a:r>
                  <a:rPr lang="en-US" sz="2200" b="1" dirty="0"/>
                  <a:t>of </a:t>
                </a:r>
                <a:r>
                  <a:rPr lang="en-US" sz="2200" b="1" dirty="0" smtClean="0"/>
                  <a:t>phosphorus</a:t>
                </a:r>
                <a:endParaRPr lang="en-US" sz="2200" dirty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b="1" dirty="0" smtClean="0">
                    <a:solidFill>
                      <a:srgbClr val="FF0000"/>
                    </a:solidFill>
                  </a:rPr>
                  <a:t>56 </a:t>
                </a:r>
                <a:r>
                  <a:rPr lang="el-GR" sz="2200" b="1" dirty="0" smtClean="0">
                    <a:solidFill>
                      <a:srgbClr val="FF0000"/>
                    </a:solidFill>
                  </a:rPr>
                  <a:t>μ</a:t>
                </a:r>
                <a:r>
                  <a:rPr lang="en-US" sz="2200" b="1" dirty="0" smtClean="0">
                    <a:solidFill>
                      <a:srgbClr val="FF0000"/>
                    </a:solidFill>
                  </a:rPr>
                  <a:t>g/L of phosphorus</a:t>
                </a:r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1600" dirty="0" smtClean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High </a:t>
                </a:r>
                <a:r>
                  <a:rPr lang="en-US" sz="2200" dirty="0"/>
                  <a:t>levels of biological productivity </a:t>
                </a:r>
                <a:r>
                  <a:rPr lang="en-US" sz="2200" dirty="0" smtClean="0"/>
                  <a:t>                             </a:t>
                </a:r>
                <a:r>
                  <a:rPr lang="en-US" sz="2200" b="1" dirty="0" smtClean="0"/>
                  <a:t>&gt;</a:t>
                </a:r>
                <a:r>
                  <a:rPr lang="en-US" sz="2200" b="1" dirty="0"/>
                  <a:t>8 </a:t>
                </a:r>
                <a:r>
                  <a:rPr lang="el-GR" sz="2200" b="1" dirty="0" smtClean="0"/>
                  <a:t>μ</a:t>
                </a:r>
                <a:r>
                  <a:rPr lang="en-US" sz="2200" b="1" dirty="0" smtClean="0"/>
                  <a:t>g/L </a:t>
                </a:r>
                <a:r>
                  <a:rPr lang="en-US" sz="2200" b="1" dirty="0"/>
                  <a:t>of Chlorophyll </a:t>
                </a:r>
                <a:r>
                  <a:rPr lang="en-US" sz="2200" b="1" dirty="0" smtClean="0"/>
                  <a:t>a</a:t>
                </a:r>
                <a:endParaRPr lang="en-US" sz="2200" dirty="0"/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b="1" dirty="0" smtClean="0">
                    <a:solidFill>
                      <a:srgbClr val="FF0000"/>
                    </a:solidFill>
                  </a:rPr>
                  <a:t>41.81</a:t>
                </a:r>
                <a:r>
                  <a:rPr lang="en-US" sz="2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l-GR" sz="2200" b="1" dirty="0" smtClean="0">
                    <a:solidFill>
                      <a:srgbClr val="FF0000"/>
                    </a:solidFill>
                  </a:rPr>
                  <a:t>μ</a:t>
                </a:r>
                <a:r>
                  <a:rPr lang="en-US" sz="2200" b="1" dirty="0" smtClean="0">
                    <a:solidFill>
                      <a:srgbClr val="FF0000"/>
                    </a:solidFill>
                  </a:rPr>
                  <a:t>g/L of Chlorophyll a</a:t>
                </a:r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endParaRPr lang="en-US" sz="2000" dirty="0" smtClean="0">
                  <a:solidFill>
                    <a:srgbClr val="FF0000"/>
                  </a:solidFill>
                </a:endParaRPr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Low </a:t>
                </a:r>
                <a:r>
                  <a:rPr lang="en-US" sz="2200" dirty="0"/>
                  <a:t>water clarity  </a:t>
                </a:r>
                <a:r>
                  <a:rPr lang="en-US" sz="2200" dirty="0" smtClean="0"/>
                  <a:t>                    </a:t>
                </a:r>
                <a:r>
                  <a:rPr lang="en-US" sz="2200" b="1" dirty="0" smtClean="0"/>
                  <a:t>2 </a:t>
                </a:r>
                <a:r>
                  <a:rPr lang="en-US" sz="2200" b="1" dirty="0"/>
                  <a:t>m Secchi Disk </a:t>
                </a:r>
                <a:r>
                  <a:rPr lang="en-US" sz="2200" b="1" dirty="0" smtClean="0"/>
                  <a:t>Depth</a:t>
                </a:r>
              </a:p>
              <a:p>
                <a:pPr marL="300038" indent="-300038">
                  <a:buFont typeface="Arial" panose="020B0604020202020204" pitchFamily="34" charset="0"/>
                  <a:buChar char="•"/>
                </a:pPr>
                <a:r>
                  <a:rPr lang="en-US" sz="2200" b="1" dirty="0" smtClean="0">
                    <a:solidFill>
                      <a:srgbClr val="FF0000"/>
                    </a:solidFill>
                  </a:rPr>
                  <a:t>1 m Secchi Disk Depth</a:t>
                </a:r>
                <a:endParaRPr lang="en-US" sz="2200" dirty="0" smtClean="0">
                  <a:solidFill>
                    <a:srgbClr val="FF0000"/>
                  </a:solidFill>
                </a:endParaRPr>
              </a:p>
              <a:p>
                <a:endParaRPr lang="en-US" sz="12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240234" y="1091821"/>
              <a:ext cx="3906719" cy="4681182"/>
              <a:chOff x="4061448" y="720458"/>
              <a:chExt cx="3906719" cy="4001726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7957854" y="720458"/>
                <a:ext cx="10313" cy="4001726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4061448" y="720458"/>
                <a:ext cx="10313" cy="4001726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0530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SUNY Oneonta and CSLAP Data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053385" y="2296236"/>
            <a:ext cx="7342495" cy="4411639"/>
            <a:chOff x="4476466" y="2446361"/>
            <a:chExt cx="7342495" cy="4411639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45191710"/>
                </p:ext>
              </p:extLst>
            </p:nvPr>
          </p:nvGraphicFramePr>
          <p:xfrm>
            <a:off x="4476466" y="2446361"/>
            <a:ext cx="7342495" cy="4411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5412829" y="5500047"/>
              <a:ext cx="6237027" cy="409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36955" y="2516897"/>
            <a:ext cx="42525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Eutrophic Lake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US" dirty="0"/>
              <a:t>Higher level of nutrients </a:t>
            </a:r>
            <a:r>
              <a:rPr lang="en-US" dirty="0" smtClean="0"/>
              <a:t>             </a:t>
            </a:r>
            <a:r>
              <a:rPr lang="en-US" b="1" dirty="0" smtClean="0"/>
              <a:t>&gt;</a:t>
            </a:r>
            <a:r>
              <a:rPr lang="en-US" b="1" dirty="0"/>
              <a:t>20 </a:t>
            </a:r>
            <a:r>
              <a:rPr lang="el-GR" b="1" dirty="0" smtClean="0"/>
              <a:t>μ</a:t>
            </a:r>
            <a:r>
              <a:rPr lang="en-US" b="1" dirty="0" smtClean="0"/>
              <a:t>g/L </a:t>
            </a:r>
            <a:r>
              <a:rPr lang="en-US" b="1" dirty="0"/>
              <a:t>of </a:t>
            </a:r>
            <a:r>
              <a:rPr lang="en-US" b="1" dirty="0" smtClean="0"/>
              <a:t>phosphorus</a:t>
            </a:r>
            <a:endParaRPr lang="en-US" dirty="0"/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56 </a:t>
            </a:r>
            <a:r>
              <a:rPr lang="el-GR" b="1" dirty="0" smtClean="0">
                <a:solidFill>
                  <a:srgbClr val="FF0000"/>
                </a:solidFill>
              </a:rPr>
              <a:t>μ</a:t>
            </a:r>
            <a:r>
              <a:rPr lang="en-US" b="1" dirty="0" smtClean="0">
                <a:solidFill>
                  <a:srgbClr val="FF0000"/>
                </a:solidFill>
              </a:rPr>
              <a:t>g/L of phosphorus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US" dirty="0" smtClean="0"/>
              <a:t>High </a:t>
            </a:r>
            <a:r>
              <a:rPr lang="en-US" dirty="0"/>
              <a:t>levels of biological productivity </a:t>
            </a:r>
            <a:r>
              <a:rPr lang="en-US" dirty="0" smtClean="0"/>
              <a:t>                                   </a:t>
            </a:r>
            <a:r>
              <a:rPr lang="en-US" b="1" dirty="0" smtClean="0"/>
              <a:t>&gt;</a:t>
            </a:r>
            <a:r>
              <a:rPr lang="en-US" b="1" dirty="0"/>
              <a:t>8 </a:t>
            </a:r>
            <a:r>
              <a:rPr lang="el-GR" b="1" dirty="0" smtClean="0"/>
              <a:t>μ</a:t>
            </a:r>
            <a:r>
              <a:rPr lang="en-US" b="1" dirty="0" smtClean="0"/>
              <a:t>g/L </a:t>
            </a:r>
            <a:r>
              <a:rPr lang="en-US" b="1" dirty="0"/>
              <a:t>of Chlorophyll </a:t>
            </a:r>
            <a:r>
              <a:rPr lang="en-US" b="1" dirty="0" smtClean="0"/>
              <a:t>a</a:t>
            </a:r>
            <a:endParaRPr lang="en-US" dirty="0"/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41.81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μ</a:t>
            </a:r>
            <a:r>
              <a:rPr lang="en-US" b="1" dirty="0" smtClean="0">
                <a:solidFill>
                  <a:srgbClr val="FF0000"/>
                </a:solidFill>
              </a:rPr>
              <a:t>g/L of Chlorophyll a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US" dirty="0" smtClean="0"/>
              <a:t>Low </a:t>
            </a:r>
            <a:r>
              <a:rPr lang="en-US" dirty="0"/>
              <a:t>water clarity  </a:t>
            </a:r>
            <a:r>
              <a:rPr lang="en-US" dirty="0" smtClean="0"/>
              <a:t>                          </a:t>
            </a:r>
            <a:r>
              <a:rPr lang="en-US" b="1" dirty="0" smtClean="0"/>
              <a:t>2 </a:t>
            </a:r>
            <a:r>
              <a:rPr lang="en-US" b="1" dirty="0"/>
              <a:t>m Secchi Disk </a:t>
            </a:r>
            <a:r>
              <a:rPr lang="en-US" b="1" dirty="0" smtClean="0"/>
              <a:t>Depth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1 m Secchi Disk Depth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1412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657" y="728008"/>
            <a:ext cx="8761413" cy="706964"/>
          </a:xfrm>
        </p:spPr>
        <p:txBody>
          <a:bodyPr/>
          <a:lstStyle/>
          <a:p>
            <a:r>
              <a:rPr lang="en-US" dirty="0"/>
              <a:t>SUNY Oneonta and </a:t>
            </a:r>
            <a:r>
              <a:rPr lang="en-US" dirty="0" smtClean="0"/>
              <a:t>CSLAP Data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19557274"/>
              </p:ext>
            </p:extLst>
          </p:nvPr>
        </p:nvGraphicFramePr>
        <p:xfrm>
          <a:off x="1569493" y="1434972"/>
          <a:ext cx="8939283" cy="521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105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657" y="700713"/>
            <a:ext cx="8761413" cy="706964"/>
          </a:xfrm>
        </p:spPr>
        <p:txBody>
          <a:bodyPr/>
          <a:lstStyle/>
          <a:p>
            <a:r>
              <a:rPr lang="en-US" sz="3600" dirty="0" smtClean="0"/>
              <a:t>SUNY Oneonta and Solitude Data</a:t>
            </a:r>
            <a:endParaRPr lang="en-US" sz="36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39973207"/>
              </p:ext>
            </p:extLst>
          </p:nvPr>
        </p:nvGraphicFramePr>
        <p:xfrm>
          <a:off x="1715764" y="1547561"/>
          <a:ext cx="8970433" cy="5126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393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Isopleths</a:t>
            </a:r>
            <a:r>
              <a:rPr lang="en-US" dirty="0" smtClean="0"/>
              <a:t> 2014-2015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461" y="2217888"/>
            <a:ext cx="8717710" cy="2115404"/>
          </a:xfrm>
        </p:spPr>
        <p:txBody>
          <a:bodyPr/>
          <a:lstStyle/>
          <a:p>
            <a:r>
              <a:rPr lang="en-US" sz="2800" dirty="0" smtClean="0"/>
              <a:t>How do we read Isopleths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2783697"/>
            <a:ext cx="9618463" cy="38569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200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943" y="504967"/>
            <a:ext cx="3920058" cy="1407993"/>
          </a:xfrm>
        </p:spPr>
        <p:txBody>
          <a:bodyPr/>
          <a:lstStyle/>
          <a:p>
            <a:r>
              <a:rPr lang="en-US" sz="3600" dirty="0" smtClean="0"/>
              <a:t>What are the data saying?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9" y="2035790"/>
            <a:ext cx="9618463" cy="38569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264322" y="2593075"/>
            <a:ext cx="2197290" cy="31935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12153</TotalTime>
  <Words>904</Words>
  <Application>Microsoft Macintosh PowerPoint</Application>
  <PresentationFormat>Custom</PresentationFormat>
  <Paragraphs>171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Ion Boardroom</vt:lpstr>
      <vt:lpstr>Truesdale Lake: A Plan for the Future </vt:lpstr>
      <vt:lpstr>Overview </vt:lpstr>
      <vt:lpstr>Truesdale Lake </vt:lpstr>
      <vt:lpstr>PowerPoint Presentation</vt:lpstr>
      <vt:lpstr>SUNY Oneonta and CSLAP Data</vt:lpstr>
      <vt:lpstr>SUNY Oneonta and CSLAP Data</vt:lpstr>
      <vt:lpstr>SUNY Oneonta and Solitude Data</vt:lpstr>
      <vt:lpstr>Isopleths 2014-2015</vt:lpstr>
      <vt:lpstr>What are the data saying?</vt:lpstr>
      <vt:lpstr>PowerPoint Presentation</vt:lpstr>
      <vt:lpstr>Past Management Techniques </vt:lpstr>
      <vt:lpstr>Solitude Lake Management Treatments</vt:lpstr>
      <vt:lpstr>Future Management </vt:lpstr>
      <vt:lpstr>Alum Treatment</vt:lpstr>
      <vt:lpstr>Allowing the System to Function Naturally</vt:lpstr>
      <vt:lpstr>Curlyleaf Pondweed </vt:lpstr>
      <vt:lpstr>Alewife (Alosa pseudoharengus)</vt:lpstr>
      <vt:lpstr>Home-Owner BMPs</vt:lpstr>
      <vt:lpstr>Lakescaping: the creation of buffer zones in the watershed of a lake  </vt:lpstr>
      <vt:lpstr>PowerPoint Presentation</vt:lpstr>
      <vt:lpstr>Questions?</vt:lpstr>
      <vt:lpstr>Thank You</vt:lpstr>
      <vt:lpstr>References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cfjenne@syr.edu</dc:creator>
  <cp:lastModifiedBy>Robert Cummings</cp:lastModifiedBy>
  <cp:revision>90</cp:revision>
  <dcterms:created xsi:type="dcterms:W3CDTF">2016-04-23T16:54:24Z</dcterms:created>
  <dcterms:modified xsi:type="dcterms:W3CDTF">2016-06-20T15:02:10Z</dcterms:modified>
</cp:coreProperties>
</file>